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om"/>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om" altLang="ko-KR" b="1">
                <a:solidFill>
                  <a:schemeClr val="tx1">
                    <a:lumMod val="50000"/>
                    <a:lumOff val="50000"/>
                  </a:schemeClr>
                </a:solidFill>
              </a:rPr>
              <a:t>Lakk.16</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Icha</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Jecha</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kan</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Waaqa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om" altLang="ko-KR" sz="4000"/>
              <a:t>Waaqayyo Musee Waame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om" altLang="ko-KR" sz="3200">
                <a:solidFill>
                  <a:schemeClr val="tx1">
                    <a:lumMod val="65000"/>
                    <a:lumOff val="35000"/>
                  </a:schemeClr>
                </a:solidFill>
              </a:rPr>
              <a:t>Museen sagalee Waaqayyoo yommuu dhagaʼu maal arge?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wayinii bareedaa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duumessaa fi qilleensaa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bosona gubaa jiru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galaana qoodame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om" altLang="en-US" sz="2800">
                <a:solidFill>
                  <a:srgbClr val="FF0000"/>
                </a:solidFill>
              </a:rPr>
              <a:t>3 </a:t>
            </a:r>
            <a:r xmlns:a="http://schemas.openxmlformats.org/drawingml/2006/main">
              <a:rPr lang="om" altLang="ko-KR" sz="2800">
                <a:solidFill>
                  <a:srgbClr val="FF0000"/>
                </a:solidFill>
              </a:rPr>
              <a:t>bosona gubaa jiru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b="1">
                <a:solidFill>
                  <a:schemeClr val="tx1">
                    <a:lumMod val="50000"/>
                    <a:lumOff val="50000"/>
                  </a:schemeClr>
                </a:solidFill>
              </a:rPr>
              <a:t>Lakk 25 Dubbii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400"/>
              <a:t>Gideon fi namoota Isaa 300</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Kan har'aa</a:t>
            </a:r>
            <a:r xmlns:a="http://schemas.openxmlformats.org/drawingml/2006/main">
              <a:rPr lang="om" altLang="en-US" sz="4000">
                <a:solidFill>
                  <a:srgbClr val="FF0000"/>
                </a:solidFill>
              </a:rPr>
              <a:t> </a:t>
            </a:r>
            <a:r xmlns:a="http://schemas.openxmlformats.org/drawingml/2006/main">
              <a:rPr lang="om" altLang="ko-KR" sz="4000">
                <a:solidFill>
                  <a:srgbClr val="FF0000"/>
                </a:solidFill>
              </a:rPr>
              <a:t>Jecha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t>Ergamaan Waaqayyoo Gidewonitti yommuu mul'atu, "Yaa loltuu jabaa, Waaqayyo si wajjin jira" jedhe.</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Abbootii murtii</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6:12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600">
                <a:solidFill>
                  <a:schemeClr val="tx1">
                    <a:lumMod val="65000"/>
                    <a:lumOff val="35000"/>
                  </a:schemeClr>
                </a:solidFill>
              </a:rPr>
              <a:t>Ergamaan Gooftaas Gidewonitti mul’atee, “Waaqayyo si wajjin jira, yaa loltuu jabaa” jedheen. Waaqayyo karaa bokkaa fi foon hoolaatiin mirkaneessa isaaf kenne.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Waaqayyo akka isa waame yommuu amane, Baʼaaliifi iddoo aarsaa isaa isa Israaʼeloonni waaqeffatan diigeera.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Waaqayyo Gidewoniin Miidiyaanota injifachuuf loltoota akka filatu dubbate. Akka qajeelfama Waaqayyootti dhiironni 300 qofatu filataman.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Waaqayyo karoora ajaa'ibaa isaan irratti duuluuf kenneef. Waaqayyo xurumbaa fi qaruuraa duwwaa keessa isaaniitti ibsaa qabu haa qabaatan.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Halkan Gidewonii fi namoonni isaa 300 karoora Waaqayyo isaaniif kenne raawwatan. Waraana Miidiyaanota irratti godhame injifatan.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600">
                <a:solidFill>
                  <a:schemeClr val="tx1">
                    <a:lumMod val="65000"/>
                    <a:lumOff val="35000"/>
                  </a:schemeClr>
                </a:solidFill>
              </a:rPr>
              <a:t>Gidewoniifi namoonnisaa 300 taʼan, waraana Miidiyaanota hedduu irratti godhame ajaja Waaqayyoof ajajamuudhaan qofa injifatan.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om" altLang="ko-KR" sz="3600">
                <a:solidFill>
                  <a:schemeClr val="tx1">
                    <a:lumMod val="65000"/>
                    <a:lumOff val="35000"/>
                  </a:schemeClr>
                </a:solidFill>
              </a:rPr>
              <a:t>Jireenya koo keessatti iccitiin injifachuun Waaqayyoof ajajamuu dha.</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200"/>
              <a:t>Waaqa?</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rgbClr val="C00000"/>
                </a:solidFill>
              </a:rPr>
              <a:t>Waaqa..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Inni Waaqa Hundumaa Danda'aa humna diinaa hedduu nama 300 qofaan injifachuu danda'uudha.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Gideon fi namoota isaa 300 taʼan diina isaanii injifachuuf kan hin fayyadamne isa kam?</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qamadii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billaa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torches jedhaman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xurumbaa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rgbClr val="FF0000"/>
                </a:solidFill>
              </a:rPr>
              <a:t>2 </a:t>
            </a:r>
            <a:r xmlns:a="http://schemas.openxmlformats.org/drawingml/2006/main">
              <a:rPr lang="om" altLang="ko-KR" sz="2800">
                <a:solidFill>
                  <a:srgbClr val="FF0000"/>
                </a:solidFill>
              </a:rPr>
              <a:t>billaa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om" altLang="ko-KR" sz="3600">
                <a:solidFill>
                  <a:schemeClr val="tx1">
                    <a:lumMod val="65000"/>
                    <a:lumOff val="35000"/>
                  </a:schemeClr>
                </a:solidFill>
              </a:rPr>
              <a:t>Yihowaan akka inni ilaaluuf garagalee yommuu argu, Waaqayyo gara isaatti waame</a:t>
            </a:r>
          </a:p>
          <a:p>
            <a:r xmlns:a="http://schemas.openxmlformats.org/drawingml/2006/main">
              <a:rPr lang="om" altLang="ko-KR" sz="3600">
                <a:solidFill>
                  <a:schemeClr val="tx1">
                    <a:lumMod val="65000"/>
                    <a:lumOff val="35000"/>
                  </a:schemeClr>
                </a:solidFill>
              </a:rPr>
              <a:t>bosona keessaa, .</a:t>
            </a:r>
          </a:p>
          <a:p>
            <a:r xmlns:a="http://schemas.openxmlformats.org/drawingml/2006/main">
              <a:rPr lang="om" altLang="ko-KR" sz="3600">
                <a:solidFill>
                  <a:schemeClr val="tx1">
                    <a:lumMod val="65000"/>
                    <a:lumOff val="35000"/>
                  </a:schemeClr>
                </a:solidFill>
              </a:rPr>
              <a:t>"Musee! Musee!" Museen immoo, "Kunoo ani jira" jedhe.</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om" altLang="ko-KR" sz="2800">
                <a:solidFill>
                  <a:schemeClr val="tx1">
                    <a:lumMod val="65000"/>
                    <a:lumOff val="35000"/>
                  </a:schemeClr>
                </a:solidFill>
              </a:rPr>
              <a:t>Ba’uu</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3:4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Kan har'aa</a:t>
            </a:r>
            <a:r xmlns:a="http://schemas.openxmlformats.org/drawingml/2006/main">
              <a:rPr lang="om" altLang="en-US" sz="4000">
                <a:solidFill>
                  <a:srgbClr val="FF0000"/>
                </a:solidFill>
              </a:rPr>
              <a:t> </a:t>
            </a:r>
            <a:r xmlns:a="http://schemas.openxmlformats.org/drawingml/2006/main">
              <a:rPr lang="om" altLang="ko-KR" sz="4000">
                <a:solidFill>
                  <a:srgbClr val="FF0000"/>
                </a:solidFill>
              </a:rPr>
              <a:t>Jecha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t>Ergamaan Waaqayyoo Gidewonitti yommuu mul'atu, "Yaa loltuu jabaa, Waaqayyo si wajjin jira" jedhe.</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Abbootii murtii</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6:12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om" altLang="ko-KR" b="1">
                <a:solidFill>
                  <a:schemeClr val="tx1">
                    <a:lumMod val="50000"/>
                    <a:lumOff val="50000"/>
                  </a:schemeClr>
                </a:solidFill>
              </a:rPr>
              <a:t>Lakk 26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om" altLang="ko-KR" sz="4000"/>
              <a:t>Siimson, Waraana Cimaa.</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om" altLang="ko-KR" sz="3600">
                <a:solidFill>
                  <a:schemeClr val="tx1">
                    <a:lumMod val="65000"/>
                    <a:lumOff val="35000"/>
                  </a:schemeClr>
                </a:solidFill>
              </a:rPr>
              <a:t>Dubartiin sunis mucaa dhiiraa deessee maqaa isaas Siimson jettee moggaaste. Inni guddate, Waaqayyos isa eebbise;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om" altLang="ko-KR" sz="2800">
                <a:solidFill>
                  <a:schemeClr val="tx1">
                    <a:lumMod val="65000"/>
                    <a:lumOff val="35000"/>
                  </a:schemeClr>
                </a:solidFill>
              </a:rPr>
              <a:t>Abbootii murtii</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13:24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om" altLang="ko-KR" sz="2500">
                <a:solidFill>
                  <a:schemeClr val="tx1">
                    <a:lumMod val="65000"/>
                    <a:lumOff val="35000"/>
                  </a:schemeClr>
                </a:solidFill>
              </a:rPr>
              <a:t>Geggeessitoota Israaʼel keessaa geggeessaan Siimson jedhamu tokko ture. Nama dhalatee kaasee Waaqayyoof adda baafamuu qabu ture.</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om" altLang="ko-KR" sz="2400">
                <a:solidFill>
                  <a:schemeClr val="tx1">
                    <a:lumMod val="65000"/>
                    <a:lumOff val="35000"/>
                  </a:schemeClr>
                </a:solidFill>
              </a:rPr>
              <a:t>Siimson loltuu baayyee cimaa ture. Sababa Siimsoniin Filisxeemonni fi biyyoonni isaan cunqursan biroo Israa’eloota cunqursuu hin dandeenye</a:t>
            </a:r>
            <a:r xmlns:a="http://schemas.openxmlformats.org/drawingml/2006/main">
              <a:rPr lang="om" altLang="en-US" sz="2400">
                <a:solidFill>
                  <a:schemeClr val="tx1">
                    <a:lumMod val="65000"/>
                    <a:lumOff val="35000"/>
                  </a:schemeClr>
                </a:solidFill>
              </a:rPr>
              <a:t> </a:t>
            </a:r>
            <a:r xmlns:a="http://schemas.openxmlformats.org/drawingml/2006/main">
              <a:rPr lang="om" altLang="ko-KR" sz="2400">
                <a:solidFill>
                  <a:schemeClr val="tx1">
                    <a:lumMod val="65000"/>
                    <a:lumOff val="35000"/>
                  </a:schemeClr>
                </a:solidFill>
              </a:rPr>
              <a:t>kana caalaa.</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om" altLang="ko-KR" sz="2400">
                <a:solidFill>
                  <a:schemeClr val="tx1">
                    <a:lumMod val="65000"/>
                    <a:lumOff val="35000"/>
                  </a:schemeClr>
                </a:solidFill>
              </a:rPr>
              <a:t>Humni isaa rifeensa isaa irraa dhufe. Garuu, rifeensi isaa gowwoomfamuun haaddamee ture. Kanaaf, aangoo dhabe.</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om" altLang="ko-KR" sz="2500">
                <a:solidFill>
                  <a:schemeClr val="tx1">
                    <a:lumMod val="65000"/>
                    <a:lumOff val="35000"/>
                  </a:schemeClr>
                </a:solidFill>
              </a:rPr>
              <a:t>Siimson qabamee diinaan itti kolfe. Sababa of tuulummaatiin gowwoomfamuu isaatti gaabbe.</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om" altLang="ko-KR" sz="2500">
                <a:solidFill>
                  <a:schemeClr val="tx1">
                    <a:lumMod val="65000"/>
                    <a:lumOff val="35000"/>
                  </a:schemeClr>
                </a:solidFill>
              </a:rPr>
              <a:t>Siimson dhumarratti deebi’ee akka isa jabeessuuf Waaqayyo kadhate. Waaqayyo kadhannaa isaa deebisee dhumarratti humna isaaf kenne.</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om" altLang="ko-KR" sz="3200">
                <a:solidFill>
                  <a:schemeClr val="tx1">
                    <a:lumMod val="65000"/>
                    <a:lumOff val="35000"/>
                  </a:schemeClr>
                </a:solidFill>
              </a:rPr>
              <a:t>Siimson nama ayyaana addaa fi waamichi Waaqayyo biraa itti kenname ture.</a:t>
            </a:r>
            <a:r xmlns:a="http://schemas.openxmlformats.org/drawingml/2006/main">
              <a:rPr lang="om"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om" altLang="ko-KR" sz="3200">
                <a:solidFill>
                  <a:schemeClr val="tx1">
                    <a:lumMod val="65000"/>
                    <a:lumOff val="35000"/>
                  </a:schemeClr>
                </a:solidFill>
              </a:rPr>
              <a:t>Garuu, sababa of tuulummaa isaatiin, .</a:t>
            </a:r>
          </a:p>
          <a:p>
            <a:pPr xmlns:a="http://schemas.openxmlformats.org/drawingml/2006/main" algn="ctr"/>
            <a:r xmlns:a="http://schemas.openxmlformats.org/drawingml/2006/main">
              <a:rPr lang="om" altLang="ko-KR" sz="3200">
                <a:solidFill>
                  <a:schemeClr val="tx1">
                    <a:lumMod val="65000"/>
                    <a:lumOff val="35000"/>
                  </a:schemeClr>
                </a:solidFill>
              </a:rPr>
              <a:t>hunda isaanii dhabe.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om" altLang="ko-KR" sz="3200">
                <a:solidFill>
                  <a:schemeClr val="tx1">
                    <a:lumMod val="65000"/>
                    <a:lumOff val="35000"/>
                  </a:schemeClr>
                </a:solidFill>
              </a:rPr>
              <a:t>Nutis ijoollee Waaqayyoo jaallatamoo ayyaanaa fi ergama Waaqayyoo argannedha.</a:t>
            </a:r>
            <a:r xmlns:a="http://schemas.openxmlformats.org/drawingml/2006/main">
              <a:rPr lang="om"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om" altLang="ko-KR" sz="3200">
                <a:solidFill>
                  <a:schemeClr val="tx1">
                    <a:lumMod val="65000"/>
                    <a:lumOff val="35000"/>
                  </a:schemeClr>
                </a:solidFill>
              </a:rPr>
              <a:t>Kanaaf Dubbii Waaqayyoo duratti gad of deebisuu qabna.</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om" altLang="ko-KR" sz="3200"/>
              <a:t>Waaqa?</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om" altLang="ko-KR" sz="3600">
                <a:solidFill>
                  <a:srgbClr val="C00000"/>
                </a:solidFill>
              </a:rPr>
              <a:t>Waaqa..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om" altLang="ko-KR" sz="3600">
                <a:solidFill>
                  <a:schemeClr val="tx1">
                    <a:lumMod val="65000"/>
                    <a:lumOff val="35000"/>
                  </a:schemeClr>
                </a:solidFill>
              </a:rPr>
              <a:t>Waaqayyo kadhannaa keenya cimaa fi dhugaa ta’e ni dhaggeeffata, deebiis nuuf kenna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b="1">
                <a:solidFill>
                  <a:schemeClr val="tx1">
                    <a:lumMod val="50000"/>
                    <a:lumOff val="50000"/>
                  </a:schemeClr>
                </a:solidFill>
              </a:rPr>
              <a:t>Lakki.</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17. 17.</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Icha</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Jecha</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kan</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Waaqa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400"/>
              <a:t>Balaa Kudhan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om" altLang="ko-KR" sz="3600">
                <a:solidFill>
                  <a:schemeClr val="tx1">
                    <a:lumMod val="65000"/>
                    <a:lumOff val="35000"/>
                  </a:schemeClr>
                </a:solidFill>
              </a:rPr>
              <a:t>Humni Siimson eessaa dhufe?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rifeensa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om" altLang="ko-KR" sz="2800">
                <a:solidFill>
                  <a:schemeClr val="tx1">
                    <a:lumMod val="65000"/>
                    <a:lumOff val="35000"/>
                  </a:schemeClr>
                </a:solidFill>
              </a:rPr>
              <a:t>harka </a:t>
            </a:r>
            <a:endParaRPr xmlns:a="http://schemas.openxmlformats.org/drawingml/2006/main" lang="ko-KR" altLang="en-US" sz="2800">
              <a:solidFill>
                <a:schemeClr val="tx1">
                  <a:lumMod val="65000"/>
                  <a:lumOff val="35000"/>
                </a:schemeClr>
              </a:solidFill>
            </a:endParaRPr>
            <a:r xmlns:a="http://schemas.openxmlformats.org/drawingml/2006/main">
              <a:rPr lang="om" altLang="en-US" sz="2800">
                <a:solidFill>
                  <a:schemeClr val="tx1">
                    <a:lumMod val="65000"/>
                    <a:lumOff val="35000"/>
                  </a:schemeClr>
                </a:solidFill>
              </a:rPr>
              <a:t>2</a:t>
            </a: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miila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ija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om" altLang="en-US" sz="2800">
                <a:solidFill>
                  <a:srgbClr val="FF0000"/>
                </a:solidFill>
              </a:rPr>
              <a:t>1 </a:t>
            </a:r>
            <a:r xmlns:a="http://schemas.openxmlformats.org/drawingml/2006/main">
              <a:rPr lang="om" altLang="ko-KR" sz="2800">
                <a:solidFill>
                  <a:srgbClr val="FF0000"/>
                </a:solidFill>
              </a:rPr>
              <a:t>rifeensa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om" altLang="ko-KR" sz="3600">
                <a:solidFill>
                  <a:schemeClr val="tx1">
                    <a:lumMod val="65000"/>
                    <a:lumOff val="35000"/>
                  </a:schemeClr>
                </a:solidFill>
              </a:rPr>
              <a:t>Dubartiin sunis mucaa dhiiraa deessee maqaa isaas Siimson jettee moggaaste. Inni guddate, Waaqayyos isa eebbise;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om" altLang="ko-KR" sz="2800">
                <a:solidFill>
                  <a:schemeClr val="tx1">
                    <a:lumMod val="65000"/>
                    <a:lumOff val="35000"/>
                  </a:schemeClr>
                </a:solidFill>
              </a:rPr>
              <a:t>Abbootii murtii</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13:24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b="1">
                <a:solidFill>
                  <a:schemeClr val="tx1">
                    <a:lumMod val="50000"/>
                    <a:lumOff val="50000"/>
                  </a:schemeClr>
                </a:solidFill>
              </a:rPr>
              <a:t>Lakk 27 Dubbii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600"/>
              <a:t>Ruut, Dubartii Amala Kabajamaa Qabdu</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bg1">
                    <a:lumMod val="50000"/>
                  </a:schemeClr>
                </a:solidFill>
              </a:rPr>
              <a:t>Sabni kee saba koo, Waaqni kee immoo Waaqa koo ta'a.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Ruut</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1:16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Dubartii Yihudii kan taate Naa’omiin ilmaan dhiiraa lama kan ormoota fuudhan qabdi turte. Garuu, ilmaan ishee lamaan du'an. Kanaaf, ijoollee durbaa ishee lamaan abbaan manaa irraa du’e waliin hafte.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Naa’omiin gara mana ishee Yihudaatti deebi’uuf murteessite. Ijoolleen durbaa ishee lamaan gara manaatti akka deebi'an jette. Garuu, intalli ishee lammaffaan gara magaalaa dhaloota isheetti hin deebine, haadha warraa ishee hordoftee Yihudaa keessa jiraatte.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Ruut abbaa manaa mana bulchu waan hin qabneef, Naa’omii wajjin jiraachuuf midhaan hafe sassaabuu qabdi turte.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Akka tasaatti midhaan hafe maasii kan Bo'az keessaa fudhatte. Bo'az dubartii kabajamtuu akka taate waan yaadeef Ruut fuudhe.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400">
                <a:solidFill>
                  <a:schemeClr val="tx1">
                    <a:lumMod val="65000"/>
                    <a:lumOff val="35000"/>
                  </a:schemeClr>
                </a:solidFill>
              </a:rPr>
              <a:t>Bo'az Ruutii fi Naa'omii maatii ta'ee simatee jireenya gammachiisaa jiraate. Gara fuulduraattis Daawitii fi Yesus mootichi hidda Boo’azii fi Ruut irraa dhufan.</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600">
                <a:solidFill>
                  <a:schemeClr val="tx1">
                    <a:lumMod val="65000"/>
                    <a:lumOff val="35000"/>
                  </a:schemeClr>
                </a:solidFill>
              </a:rPr>
              <a:t>Ruut orma turte. Dubartii gaarii fi garaa qulqulluu waan taateef haadha warraa ishee akka gaariitti tajaajilti turte.</a:t>
            </a:r>
          </a:p>
          <a:p>
            <a:pPr xmlns:a="http://schemas.openxmlformats.org/drawingml/2006/main" algn="ctr"/>
            <a:r xmlns:a="http://schemas.openxmlformats.org/drawingml/2006/main">
              <a:rPr lang="om" altLang="ko-KR" sz="3600">
                <a:solidFill>
                  <a:schemeClr val="tx1">
                    <a:lumMod val="65000"/>
                    <a:lumOff val="35000"/>
                  </a:schemeClr>
                </a:solidFill>
              </a:rPr>
              <a:t>Kanaaf, eebbifamte.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om" altLang="ko-KR" sz="3600">
                <a:solidFill>
                  <a:schemeClr val="tx1">
                    <a:lumMod val="65000"/>
                    <a:lumOff val="35000"/>
                  </a:schemeClr>
                </a:solidFill>
              </a:rPr>
              <a:t>Ollaa keenyas gargaaruu qabna</a:t>
            </a:r>
          </a:p>
          <a:p>
            <a:pPr xmlns:a="http://schemas.openxmlformats.org/drawingml/2006/main" algn="ctr"/>
            <a:r xmlns:a="http://schemas.openxmlformats.org/drawingml/2006/main">
              <a:rPr lang="om" altLang="ko-KR" sz="3600">
                <a:solidFill>
                  <a:schemeClr val="tx1">
                    <a:lumMod val="65000"/>
                    <a:lumOff val="35000"/>
                  </a:schemeClr>
                </a:solidFill>
              </a:rPr>
              <a:t>akkasumas Waaqayyoon sagada</a:t>
            </a:r>
          </a:p>
          <a:p>
            <a:pPr xmlns:a="http://schemas.openxmlformats.org/drawingml/2006/main" algn="ctr"/>
            <a:r xmlns:a="http://schemas.openxmlformats.org/drawingml/2006/main">
              <a:rPr lang="om" altLang="ko-KR" sz="3600">
                <a:solidFill>
                  <a:schemeClr val="tx1">
                    <a:lumMod val="65000"/>
                    <a:lumOff val="35000"/>
                  </a:schemeClr>
                </a:solidFill>
              </a:rPr>
              <a:t>garaa gaarii fi garaa qulqulluudhaan.</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om" altLang="ko-KR" sz="3600">
                <a:solidFill>
                  <a:schemeClr val="tx1">
                    <a:lumMod val="65000"/>
                    <a:lumOff val="35000"/>
                  </a:schemeClr>
                </a:solidFill>
              </a:rPr>
              <a:t>Warri Gibxiis harka koo Gibxii irratti diriirsee Israa'eloota achi keessaa baaseen ani Waaqayyo ta'uu koo ni beeku.</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Ba’uu</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7:5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200"/>
              <a:t>Waaqa?</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rgbClr val="C00000"/>
                </a:solidFill>
              </a:rPr>
              <a:t>Waaqa..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Waaqayyo bifa alaa hin ilaalu garaa ilaala.</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Naa’omiin Mo’aab irraa gara Yihudaa kan deebite maaliifi?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sababni isaas dhukkubsattee..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abbaan warraa ishee waan du'eef..</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ilmaan ishee lamaan waan du'aniif..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maatii ishee waliin wal arguu waan barbaaddeef..</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rgbClr val="FF0000"/>
                </a:solidFill>
              </a:rPr>
              <a:t>3 </a:t>
            </a:r>
            <a:r xmlns:a="http://schemas.openxmlformats.org/drawingml/2006/main">
              <a:rPr lang="om" altLang="ko-KR" sz="2800">
                <a:solidFill>
                  <a:srgbClr val="FF0000"/>
                </a:solidFill>
              </a:rPr>
              <a:t>ilmaan ishee lamaan waan du'aniif..</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bg1">
                    <a:lumMod val="50000"/>
                  </a:schemeClr>
                </a:solidFill>
              </a:rPr>
              <a:t>Sabni kee saba koo, Waaqni kee immoo Waaqa koo ta'a.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Ruut</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1:16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b="1">
                <a:solidFill>
                  <a:schemeClr val="tx1">
                    <a:lumMod val="50000"/>
                    <a:lumOff val="50000"/>
                  </a:schemeClr>
                </a:solidFill>
              </a:rPr>
              <a:t>Lakk 28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400"/>
              <a:t>Kadhannaa Haannaa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Mucaan Saamu'eel immoo guddachuu fi Waaqayyoo fi namoota biratti jaallachuu isaa itti fufe.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1 Saamu’eel</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2:26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Haannaan ilma hin qabdu turte. Kanaaf, baayʼee waan gaddeef Waaqayyoon kadhatte. “Yaa Abbaa Waaqayyo ilma yoo naaf kennite, bara jireenya isaa guutuu siif nan kenna.”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Waaqayyo kadhannaa ishee yaadatee Haannaaf ilma Saamu'eel jedhamu kenne.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Haannaan ilma ishee akkuma kanaan dura kadhatte mana qulqullummaa keessatti Waaqayyoon akka waaqeffatu kennite.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Saamuʼel mana qulqullummaa keessa Waaqayyoon waaqeffachaa jiraata ture. Namootaa fi Waaqayyo irraa ayyaana baay'ee argate.</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400">
                <a:solidFill>
                  <a:schemeClr val="tx1">
                    <a:lumMod val="65000"/>
                    <a:lumOff val="35000"/>
                  </a:schemeClr>
                </a:solidFill>
              </a:rPr>
              <a:t>Saamuʼel xinnoon akka gaariitti guddatee mucaa xinnoo taʼeera. Achiis, boodarra raajii sagalee Waaqayyoo dhaggeeffatu taʼe.</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Museen ajaja Waaqayyoo mootii Gibxii Faraʼoonitti hime. ”Gooftaan akkana jedha: Sabni koo akka na waaqeffataniif gadhiisi.”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200">
                <a:solidFill>
                  <a:schemeClr val="tx1">
                    <a:lumMod val="65000"/>
                    <a:lumOff val="35000"/>
                  </a:schemeClr>
                </a:solidFill>
              </a:rPr>
              <a:t>Waaqayyo kadhannaa Haannaa hundumaa dhaggeeffatee, ishee yaadatee guutummaatti deebise.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om" altLang="ko-KR" sz="3200">
                <a:solidFill>
                  <a:schemeClr val="tx1">
                    <a:lumMod val="65000"/>
                    <a:lumOff val="35000"/>
                  </a:schemeClr>
                </a:solidFill>
              </a:rPr>
              <a:t>Waaqayyo kadhannaa keenya hunda dhaggeeffachaa jira.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om" altLang="ko-KR" sz="3200">
                <a:solidFill>
                  <a:schemeClr val="tx1">
                    <a:lumMod val="65000"/>
                    <a:lumOff val="35000"/>
                  </a:schemeClr>
                </a:solidFill>
              </a:rPr>
              <a:t>Kanaaf kadhachuu qabna</a:t>
            </a:r>
          </a:p>
          <a:p>
            <a:pPr xmlns:a="http://schemas.openxmlformats.org/drawingml/2006/main" algn="ctr"/>
            <a:r xmlns:a="http://schemas.openxmlformats.org/drawingml/2006/main">
              <a:rPr lang="om" altLang="ko-KR" sz="3200">
                <a:solidFill>
                  <a:schemeClr val="tx1">
                    <a:lumMod val="65000"/>
                    <a:lumOff val="35000"/>
                  </a:schemeClr>
                </a:solidFill>
              </a:rPr>
              <a:t>cimsee fi amanamummaadhaan.</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200"/>
              <a:t>Waaqa?</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rgbClr val="C00000"/>
                </a:solidFill>
              </a:rPr>
              <a:t>Waaqa..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Waaqayyo kadhannaa keenya dhaggeeffatee amanamummaadhaan deebii nuuf kenne.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Kan har'aa</a:t>
            </a:r>
            <a:r xmlns:a="http://schemas.openxmlformats.org/drawingml/2006/main">
              <a:rPr lang="om" altLang="en-US" sz="4000">
                <a:solidFill>
                  <a:srgbClr val="FF0000"/>
                </a:solidFill>
              </a:rPr>
              <a:t> </a:t>
            </a:r>
            <a:r xmlns:a="http://schemas.openxmlformats.org/drawingml/2006/main">
              <a:rPr lang="om" altLang="ko-KR" sz="4000">
                <a:solidFill>
                  <a:srgbClr val="FF0000"/>
                </a:solidFill>
              </a:rPr>
              <a:t>Battallee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Haannaan maaliif akkas gadde?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sababa dhukkubbii garaachaa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sababa maallaqa dhabuu irraa kan ka'e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sababa ilma hin qabneef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waan fokkisaa turteef</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rgbClr val="FF0000"/>
                </a:solidFill>
              </a:rPr>
              <a:t>3 </a:t>
            </a:r>
            <a:r xmlns:a="http://schemas.openxmlformats.org/drawingml/2006/main">
              <a:rPr lang="om" altLang="ko-KR" sz="2800">
                <a:solidFill>
                  <a:srgbClr val="FF0000"/>
                </a:solidFill>
              </a:rPr>
              <a:t>sababa ilma hin qabneef</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Mucaan Saamu'eel immoo guddachuu fi Waaqayyoo fi namoota biratti jaallachuu isaa itti fufe.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1 Saamu’eel</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2:26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b="1">
                <a:solidFill>
                  <a:schemeClr val="tx1">
                    <a:lumMod val="50000"/>
                    <a:lumOff val="50000"/>
                  </a:schemeClr>
                </a:solidFill>
              </a:rPr>
              <a:t>Lakki.</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29 Dubbii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400"/>
              <a:t>Mootii Saa'ol, Mootii Israa'el isa Jalqabaa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Waaqayyo immoo, "Isaan dhaggeeffadhuu mootii isaaniif kenni" jedhee deebiseef. Achiis Saamu'eel namoota Israa'eliin, "Namni hundinuu gara mandara isaatti deebi'aa" jedhe.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1 Saamu’eel</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8:22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“Mootii nu barbaachisa!” Sabni Israaʼel Saamuʼeliif mootii akka isaaniif kennu gaafatan.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“Akkuma isaan gaafatanitti mootii isaaniif nan kenna” jedhee Waaqayyo Saamu’eliif deebiseef.</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Waaqayyo Saa'ol gara Saamu'elitti erge. Waaqayyo Saamu'eel mootii Israa'el ta'uuf zayitii mataa isaa irratti akka dhangalaasu hayyame.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“Kun geggeessaa keenya Saa’ol.” Saamuʼel Waaqayyo Saaʼol geggeessaa Israaʼel godhee akka muude Israaʼeloonni akka beekan godhe.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"Gonkumaa hin ta''u! Waaqayyo eenyu? Ani waaqa“ Fara’oon baay’ee jabeessee dide.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400">
                <a:solidFill>
                  <a:schemeClr val="tx1">
                    <a:lumMod val="65000"/>
                    <a:lumOff val="35000"/>
                  </a:schemeClr>
                </a:solidFill>
              </a:rPr>
              <a:t>Jalqaba irratti Saaʼol fedhii Waaqayyoof amanamummaadhaan abboomamuudhaan Israaʼeloota akka gaariitti geggeesseera. Haa taʼu malee, of tuulummaa fi of tuulummaa isaa irraa kan kaʼe mootii hamaa fedha Waaqayyoo gantuu taʼe.</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600">
                <a:solidFill>
                  <a:schemeClr val="tx1">
                    <a:lumMod val="65000"/>
                    <a:lumOff val="35000"/>
                  </a:schemeClr>
                </a:solidFill>
              </a:rPr>
              <a:t>Jalqaba Saaʼol gad of deebiseera.</a:t>
            </a:r>
          </a:p>
          <a:p>
            <a:pPr xmlns:a="http://schemas.openxmlformats.org/drawingml/2006/main" algn="ctr"/>
            <a:r xmlns:a="http://schemas.openxmlformats.org/drawingml/2006/main">
              <a:rPr lang="om" altLang="ko-KR" sz="3600">
                <a:solidFill>
                  <a:schemeClr val="tx1">
                    <a:lumMod val="65000"/>
                    <a:lumOff val="35000"/>
                  </a:schemeClr>
                </a:solidFill>
              </a:rPr>
              <a:t>Haa ta'u malee, mootii erga ta'ee booda, .</a:t>
            </a:r>
          </a:p>
          <a:p>
            <a:pPr xmlns:a="http://schemas.openxmlformats.org/drawingml/2006/main" algn="ctr"/>
            <a:r xmlns:a="http://schemas.openxmlformats.org/drawingml/2006/main">
              <a:rPr lang="om" altLang="ko-KR" sz="3600">
                <a:solidFill>
                  <a:schemeClr val="tx1">
                    <a:lumMod val="65000"/>
                    <a:lumOff val="35000"/>
                  </a:schemeClr>
                </a:solidFill>
              </a:rPr>
              <a:t>kana booda fedha Waaqayyoof hin ajajamne.</a:t>
            </a:r>
          </a:p>
          <a:p>
            <a:pPr xmlns:a="http://schemas.openxmlformats.org/drawingml/2006/main" algn="ctr"/>
            <a:r xmlns:a="http://schemas.openxmlformats.org/drawingml/2006/main">
              <a:rPr lang="om" altLang="ko-KR" sz="3600">
                <a:solidFill>
                  <a:schemeClr val="tx1">
                    <a:lumMod val="65000"/>
                    <a:lumOff val="35000"/>
                  </a:schemeClr>
                </a:solidFill>
              </a:rPr>
              <a:t>Of tuuluu fi araada ta'e.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om" altLang="ko-KR" sz="3600">
                <a:solidFill>
                  <a:schemeClr val="tx1">
                    <a:lumMod val="65000"/>
                    <a:lumOff val="35000"/>
                  </a:schemeClr>
                </a:solidFill>
              </a:rPr>
              <a:t>Abbaan kee Waaqayyo yeroo si ol si kaasu itti fufiinsaan gad of deebisuu qabda.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200"/>
              <a:t>Waaqa?</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rgbClr val="C00000"/>
                </a:solidFill>
              </a:rPr>
              <a:t>Waaqa..</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Waaqayyo warra gad of deebisan ni jaallata, .</a:t>
            </a:r>
          </a:p>
          <a:p>
            <a:r xmlns:a="http://schemas.openxmlformats.org/drawingml/2006/main">
              <a:rPr lang="om" altLang="ko-KR" sz="3600">
                <a:solidFill>
                  <a:schemeClr val="tx1">
                    <a:lumMod val="65000"/>
                    <a:lumOff val="35000"/>
                  </a:schemeClr>
                </a:solidFill>
              </a:rPr>
              <a:t>kan of tuultu garuu ni gana.</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Israaʼeloonni Saamuʼel maal gaafatan?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nyaata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mootii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Dubbii Waaqayyoo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mana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rgbClr val="FF0000"/>
                </a:solidFill>
              </a:rPr>
              <a:t>2 </a:t>
            </a:r>
            <a:r xmlns:a="http://schemas.openxmlformats.org/drawingml/2006/main">
              <a:rPr lang="om" altLang="ko-KR" sz="2800">
                <a:solidFill>
                  <a:srgbClr val="FF0000"/>
                </a:solidFill>
              </a:rPr>
              <a:t>mootii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Waaqayyo immoo, "Isaan dhaggeeffadhuu mootii isaaniif kenni" jedhee deebiseef. Achiis Saamu'eel namoota Israa'eliin, "Namni hundinuu gara mandara isaatti deebi'aa" jedhe.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1 Saamu’eel</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8:22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b="1">
                <a:solidFill>
                  <a:schemeClr val="tx1">
                    <a:lumMod val="50000"/>
                    <a:lumOff val="50000"/>
                  </a:schemeClr>
                </a:solidFill>
              </a:rPr>
              <a:t>Lakki.</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30 Dubbii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t>Mucaa Dargaggeessa, Daawit Kan Goliyaad ajjeese</a:t>
            </a:r>
            <a:r xmlns:a="http://schemas.openxmlformats.org/drawingml/2006/main">
              <a:rPr lang="om"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Daawit Filisxeemichaan, "Ati billaa, eeboo fi eeboo qabattee natti dhufta, ani garuu maqaa Waaqayyoo isa hundumaa danda'u, Waaqa loltoota Israa'el isa ati isa mormiteen sitti dhufa" jedhe.</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1 Saamu’eel</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17:45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500">
                <a:solidFill>
                  <a:schemeClr val="tx1">
                    <a:lumMod val="65000"/>
                    <a:lumOff val="35000"/>
                  </a:schemeClr>
                </a:solidFill>
              </a:rPr>
              <a:t>Loltuun guddaan Goliyaad jedhamu buufata Filisxeemotaa keessa ture. Lola jalqabuun maqaa Waaqayyoo arrabse.</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400">
                <a:solidFill>
                  <a:schemeClr val="tx1">
                    <a:lumMod val="65000"/>
                    <a:lumOff val="35000"/>
                  </a:schemeClr>
                </a:solidFill>
              </a:rPr>
              <a:t>Sababa isa sodaachisuuf namni isa irratti qabsaa'uuf ija jabaate hin jiru.</a:t>
            </a:r>
          </a:p>
          <a:p>
            <a:r xmlns:a="http://schemas.openxmlformats.org/drawingml/2006/main">
              <a:rPr lang="om" altLang="ko-KR" sz="2400">
                <a:solidFill>
                  <a:schemeClr val="tx1">
                    <a:lumMod val="65000"/>
                    <a:lumOff val="35000"/>
                  </a:schemeClr>
                </a:solidFill>
              </a:rPr>
              <a:t>Yeroo sanatti, mucaa xinnoo, Daawit Saaʼol mootichaan, “Ani dhaqee isa lola” jedhe.</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'Waaqayyo yoo na waliin ta'e isa mo'uu nan danda'a.'</a:t>
            </a:r>
          </a:p>
          <a:p>
            <a:r xmlns:a="http://schemas.openxmlformats.org/drawingml/2006/main">
              <a:rPr lang="om" altLang="ko-KR" sz="2800">
                <a:solidFill>
                  <a:schemeClr val="tx1">
                    <a:lumMod val="65000"/>
                    <a:lumOff val="35000"/>
                  </a:schemeClr>
                </a:solidFill>
              </a:rPr>
              <a:t>Daawit dhagaa lallaafaa shan qabate Goliyaditti dhiyaate.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Museen Waaqayyoon kadhate. “Gooftaa, mee amma booda maal akka gootu naaf himi.”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500">
                <a:solidFill>
                  <a:schemeClr val="tx1">
                    <a:lumMod val="65000"/>
                    <a:lumOff val="35000"/>
                  </a:schemeClr>
                </a:solidFill>
              </a:rPr>
              <a:t>Daawit Goliyaad isa billaa fi eeboo qabate isa irratti dhufeen jedhe. “Maqaa Waaqayyo gooftaatiin si lola!”</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600">
                <a:solidFill>
                  <a:schemeClr val="tx1">
                    <a:lumMod val="65000"/>
                    <a:lumOff val="35000"/>
                  </a:schemeClr>
                </a:solidFill>
              </a:rPr>
              <a:t>Daawit dhagaa darbatee Goliyaad morma isaa rukute.</a:t>
            </a:r>
          </a:p>
          <a:p>
            <a:r xmlns:a="http://schemas.openxmlformats.org/drawingml/2006/main">
              <a:rPr lang="om" altLang="ko-KR" sz="2600">
                <a:solidFill>
                  <a:schemeClr val="tx1">
                    <a:lumMod val="65000"/>
                    <a:lumOff val="35000"/>
                  </a:schemeClr>
                </a:solidFill>
              </a:rPr>
              <a:t>Daawit lola kana irratti gargaarsa Waaqayyootiin injifannoo argateera.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200">
                <a:solidFill>
                  <a:schemeClr val="tx1">
                    <a:lumMod val="65000"/>
                    <a:lumOff val="35000"/>
                  </a:schemeClr>
                </a:solidFill>
              </a:rPr>
              <a:t>Loltoonni Israaʼel ni sodaatan</a:t>
            </a:r>
            <a:r xmlns:a="http://schemas.openxmlformats.org/drawingml/2006/main">
              <a:rPr lang="om" altLang="en-US" sz="3200">
                <a:solidFill>
                  <a:schemeClr val="tx1">
                    <a:lumMod val="65000"/>
                    <a:lumOff val="35000"/>
                  </a:schemeClr>
                </a:solidFill>
              </a:rPr>
              <a:t> </a:t>
            </a:r>
            <a:r xmlns:a="http://schemas.openxmlformats.org/drawingml/2006/main">
              <a:rPr lang="om" altLang="ko-KR" sz="3200">
                <a:solidFill>
                  <a:schemeClr val="tx1">
                    <a:lumMod val="65000"/>
                    <a:lumOff val="35000"/>
                  </a:schemeClr>
                </a:solidFill>
              </a:rPr>
              <a:t>kan nama guddaa Goliyaad. Isaanis isa sodaatan.</a:t>
            </a:r>
          </a:p>
          <a:p>
            <a:pPr xmlns:a="http://schemas.openxmlformats.org/drawingml/2006/main" algn="ctr"/>
            <a:r xmlns:a="http://schemas.openxmlformats.org/drawingml/2006/main">
              <a:rPr lang="om" altLang="ko-KR" sz="3200">
                <a:solidFill>
                  <a:schemeClr val="tx1">
                    <a:lumMod val="65000"/>
                    <a:lumOff val="35000"/>
                  </a:schemeClr>
                </a:solidFill>
              </a:rPr>
              <a:t>Haataʼu malee, Daawit eegumsa Waaqayyootti kan amanu, gootummaan isa lolee isa injifate.</a:t>
            </a:r>
          </a:p>
          <a:p>
            <a:pPr xmlns:a="http://schemas.openxmlformats.org/drawingml/2006/main" algn="ctr"/>
            <a:r xmlns:a="http://schemas.openxmlformats.org/drawingml/2006/main">
              <a:rPr lang="om" altLang="ko-KR" sz="3200">
                <a:solidFill>
                  <a:schemeClr val="tx1">
                    <a:lumMod val="65000"/>
                    <a:lumOff val="35000"/>
                  </a:schemeClr>
                </a:solidFill>
              </a:rPr>
              <a:t>Waaqayyo yeroo hundumaa akka nu eegu amanuu qabna. Waaqayyo haala kamiinuu akka nu eegu amanuudhaan ija jabina qabaachuu dandeenya.</a:t>
            </a:r>
          </a:p>
          <a:p>
            <a:pPr xmlns:a="http://schemas.openxmlformats.org/drawingml/2006/main" algn="ctr"/>
            <a:r xmlns:a="http://schemas.openxmlformats.org/drawingml/2006/main">
              <a:rPr lang="om" altLang="ko-KR" sz="3200">
                <a:solidFill>
                  <a:schemeClr val="tx1">
                    <a:lumMod val="65000"/>
                    <a:lumOff val="35000"/>
                  </a:schemeClr>
                </a:solidFill>
              </a:rPr>
              <a:t>Ija jabina Waaqayyotti amanuu irraa argamu sodaa kamiyyuu mo’uu danda’a.</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200"/>
              <a:t>Waaqa?</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rgbClr val="C00000"/>
                </a:solidFill>
              </a:rPr>
              <a:t>Waaqa..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Waaqayyo warra isaaf qabsaa'aniif injifannoo kenna.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Daawit Goliyaaditti kan darbate maali ture?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billaa</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eeboo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dhagaa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gaachana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rgbClr val="FF0000"/>
                </a:solidFill>
              </a:rPr>
              <a:t>3 </a:t>
            </a:r>
            <a:r xmlns:a="http://schemas.openxmlformats.org/drawingml/2006/main">
              <a:rPr lang="om" altLang="ko-KR" sz="2800">
                <a:solidFill>
                  <a:srgbClr val="FF0000"/>
                </a:solidFill>
              </a:rPr>
              <a:t>dhagaa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Daawit Filisxeemichaan, "Ati billaa, eeboo fi eeboo qabattee natti dhufta, ani garuu maqaa Waaqayyoo isa hundumaa danda'u, Waaqa loltoota Israa'el isa ati isa mormiteen sitti dhufa" jedhe.</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1 Saamu’eel</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17:45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700">
                <a:solidFill>
                  <a:schemeClr val="tx1">
                    <a:lumMod val="65000"/>
                    <a:lumOff val="35000"/>
                  </a:schemeClr>
                </a:solidFill>
              </a:rPr>
              <a:t>Waaqayyo guutummaa biyya Gibxii irratti balaa kudhan gadi buuse. Ummanni Gibxii fi Fara’oon Waaqayyo dhugaa eenyu akka ta’e beekuu ta’aniiru.</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“Musee, ammuma Israa’eloota kee hundumaa wajjin Gibxii keessaa ba’i.” Fara'oon isaan gadhiisuu malee filannoo biraa hin qabu ture.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600">
                <a:solidFill>
                  <a:schemeClr val="tx1">
                    <a:lumMod val="65000"/>
                    <a:lumOff val="35000"/>
                  </a:schemeClr>
                </a:solidFill>
              </a:rPr>
              <a:t>Fara’oon Waaqayyoon tuffachuudhaan hunda caalaa cimaa akka ta’e itti fakkaate.</a:t>
            </a:r>
            <a:r xmlns:a="http://schemas.openxmlformats.org/drawingml/2006/main">
              <a:rPr lang="om"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om" altLang="ko-KR" sz="3600">
                <a:solidFill>
                  <a:schemeClr val="tx1">
                    <a:lumMod val="65000"/>
                    <a:lumOff val="35000"/>
                  </a:schemeClr>
                </a:solidFill>
              </a:rPr>
              <a:t>Kanaaf, balaa gurguddaa jala jiraachuu qaba ture.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om" altLang="ko-KR" sz="3600">
                <a:solidFill>
                  <a:schemeClr val="tx1">
                    <a:lumMod val="65000"/>
                    <a:lumOff val="35000"/>
                  </a:schemeClr>
                </a:solidFill>
              </a:rPr>
              <a:t>Nuti osoo hin taane Waaqayyo isa hundumaa danda'u ta'uu isaa himachuu qabna.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om" altLang="ko-KR" sz="3600">
                <a:solidFill>
                  <a:schemeClr val="tx1">
                    <a:lumMod val="65000"/>
                    <a:lumOff val="35000"/>
                  </a:schemeClr>
                </a:solidFill>
              </a:rPr>
              <a:t>Yihowaan akka inni ilaaluuf garagalee yommuu argu, Waaqayyo gara isaatti waame</a:t>
            </a:r>
          </a:p>
          <a:p>
            <a:r xmlns:a="http://schemas.openxmlformats.org/drawingml/2006/main">
              <a:rPr lang="om" altLang="ko-KR" sz="3600">
                <a:solidFill>
                  <a:schemeClr val="tx1">
                    <a:lumMod val="65000"/>
                    <a:lumOff val="35000"/>
                  </a:schemeClr>
                </a:solidFill>
              </a:rPr>
              <a:t>bosona keessaa, .</a:t>
            </a:r>
          </a:p>
          <a:p>
            <a:r xmlns:a="http://schemas.openxmlformats.org/drawingml/2006/main">
              <a:rPr lang="om" altLang="ko-KR" sz="3600">
                <a:solidFill>
                  <a:schemeClr val="tx1">
                    <a:lumMod val="65000"/>
                    <a:lumOff val="35000"/>
                  </a:schemeClr>
                </a:solidFill>
              </a:rPr>
              <a:t>"Musee! Musee!" Museen immoo, "Kunoo ani jira" jedhe.</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om" altLang="ko-KR" sz="2800">
                <a:solidFill>
                  <a:schemeClr val="tx1">
                    <a:lumMod val="65000"/>
                    <a:lumOff val="35000"/>
                  </a:schemeClr>
                </a:solidFill>
              </a:rPr>
              <a:t>Ba’uu</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3:4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200"/>
              <a:t>Waaqa?</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rgbClr val="C00000"/>
                </a:solidFill>
              </a:rPr>
              <a:t>Waaqa..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Waaqayyo bifa adda addaa waaqa tolfamaa ykn waaqolii sobaa kan birooti.</a:t>
            </a:r>
          </a:p>
          <a:p>
            <a:r xmlns:a="http://schemas.openxmlformats.org/drawingml/2006/main">
              <a:rPr lang="om" altLang="ko-KR" sz="3600">
                <a:solidFill>
                  <a:schemeClr val="tx1">
                    <a:lumMod val="65000"/>
                    <a:lumOff val="35000"/>
                  </a:schemeClr>
                </a:solidFill>
              </a:rPr>
              <a:t>Waaqayyo lubbuun jira, humna isaa isa guddaatiinis hojjechaa jira.</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Waaqayyo Balaa meeqa Gibxii irratti gadi dhiise?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shan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torba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kudha lama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kudhan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rgbClr val="FF0000"/>
                </a:solidFill>
              </a:rPr>
              <a:t>4 </a:t>
            </a:r>
            <a:r xmlns:a="http://schemas.openxmlformats.org/drawingml/2006/main">
              <a:rPr lang="om" altLang="ko-KR" sz="2800">
                <a:solidFill>
                  <a:srgbClr val="FF0000"/>
                </a:solidFill>
              </a:rPr>
              <a:t>kudhan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om" altLang="ko-KR" sz="3600">
                <a:solidFill>
                  <a:schemeClr val="tx1">
                    <a:lumMod val="65000"/>
                    <a:lumOff val="35000"/>
                  </a:schemeClr>
                </a:solidFill>
              </a:rPr>
              <a:t>Warri Gibxiis harka koo Gibxii irratti diriirsee Israa'eloota achi keessaa baaseen ani Waaqayyo ta'uu koo ni beeku.</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Ba’uu</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7:5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b="1">
                <a:solidFill>
                  <a:schemeClr val="tx1">
                    <a:lumMod val="50000"/>
                    <a:lumOff val="50000"/>
                  </a:schemeClr>
                </a:solidFill>
              </a:rPr>
              <a:t>LAKKI. 18. 18.</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Dubbii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400"/>
              <a:t>Utubaa Duumeessaa</a:t>
            </a:r>
          </a:p>
          <a:p>
            <a:pPr xmlns:a="http://schemas.openxmlformats.org/drawingml/2006/main" algn="ctr"/>
            <a:r xmlns:a="http://schemas.openxmlformats.org/drawingml/2006/main">
              <a:rPr lang="om" altLang="ko-KR" sz="4400"/>
              <a:t>fi Utubaa Ibiddaa</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Guyyaa Gooftaan utubaa duumessaatiin karaa isaanii akka isaan qajeelchu, halkan immoo utubaa ibiddaatiin ifa isaaniif kennuudhaan halkanis taʼe guyyaa akka imalan isaan dura in deema ture.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Ba’uu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Sabni Israaʼel waggoota 430f Gibxii keessa jiraatan. Dhuma waggaa 430tti gara biyya abdachiifamte-Kana’aan-tti deebi’uu isaaniitiin Gibxii ba’aniiru.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“Akkamitti karaa sirrii argachuu dandeenya?”, “Kara irratti namoota badaa yoo wal argine hoo?” Baay'ee yaadda'an.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Yeroo sanatti Waaqayyo isaan qajeelchaa akka ture ragaa isaanitti argisiiseera. Utubaa duumessaa ture.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Halkan, utubaa ibiddaa ta’e. Akkanatti Waaqayyo halkanii guyyaa isaan qajeelcha ture.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400">
                <a:solidFill>
                  <a:schemeClr val="tx1">
                    <a:lumMod val="65000"/>
                    <a:lumOff val="35000"/>
                  </a:schemeClr>
                </a:solidFill>
              </a:rPr>
              <a:t>“Waaqayyo nu wajjin waan jiruuf hin sodaannu!” Sabni Israa’el utubaa duumessaa fi utubaa ibiddaatiin waan isaan qajeelcheef Waaqayyoon galateeffatu turan.</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om" altLang="ko-KR" sz="2800">
                <a:solidFill>
                  <a:schemeClr val="tx1">
                    <a:lumMod val="65000"/>
                    <a:lumOff val="35000"/>
                  </a:schemeClr>
                </a:solidFill>
              </a:rPr>
              <a:t>Gaaf tokko Museen nama Gibxii tokko Israa’el tokko yommuu reebu argee aaree saba isaa cinaa dhaabbatee nama Gibxii sana ajjeese.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Kan har'aa</a:t>
            </a:r>
            <a:r xmlns:a="http://schemas.openxmlformats.org/drawingml/2006/main">
              <a:rPr lang="om" altLang="en-US" sz="4000">
                <a:solidFill>
                  <a:srgbClr val="FF0000"/>
                </a:solidFill>
              </a:rPr>
              <a:t> </a:t>
            </a:r>
            <a:r xmlns:a="http://schemas.openxmlformats.org/drawingml/2006/main">
              <a:rPr lang="om" altLang="ko-KR" sz="4000">
                <a:solidFill>
                  <a:srgbClr val="FF0000"/>
                </a:solidFill>
              </a:rPr>
              <a:t>barumsa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600">
                <a:solidFill>
                  <a:schemeClr val="tx1">
                    <a:lumMod val="65000"/>
                    <a:lumOff val="35000"/>
                  </a:schemeClr>
                </a:solidFill>
              </a:rPr>
              <a:t>Namoonni Israa’el baay’een gammoojjii balaafamaa irra yommuu ce’an, Waaqayyo utubaa duumessaa fi utubaa ibiddaatiin akka isaan qajeelchuu fi akka isaan eegu ragaa isaanitti agarsiiseera.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om" altLang="ko-KR" sz="3600">
                <a:solidFill>
                  <a:schemeClr val="tx1">
                    <a:lumMod val="65000"/>
                    <a:lumOff val="35000"/>
                  </a:schemeClr>
                </a:solidFill>
              </a:rPr>
              <a:t>Amma, Waaqayyo na waliin jira, na tiksa. Waaqayyoof galata haa galchinu.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200"/>
              <a:t>Waaqa?</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rgbClr val="C00000"/>
                </a:solidFill>
              </a:rPr>
              <a:t>Waaqa..</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Waaqayyo yeroo hundumaa nu waliin jira.</a:t>
            </a:r>
          </a:p>
          <a:p>
            <a:r xmlns:a="http://schemas.openxmlformats.org/drawingml/2006/main">
              <a:rPr lang="om" altLang="ko-KR" sz="3600">
                <a:solidFill>
                  <a:schemeClr val="tx1">
                    <a:lumMod val="65000"/>
                    <a:lumOff val="35000"/>
                  </a:schemeClr>
                </a:solidFill>
              </a:rPr>
              <a:t>Halkanii fi guyyaa immoo nu eega.</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Sabni Israaʼel Gibxii yommuu baʼan, Waaqayyo maaliin isaan qajeelche?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utubaa duumessaa fi utubaa ibiddaa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simbirroo fi qurxummii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aduu fi ji’a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saree fi saree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rgbClr val="FF0000"/>
                </a:solidFill>
              </a:rPr>
              <a:t>1 </a:t>
            </a:r>
            <a:r xmlns:a="http://schemas.openxmlformats.org/drawingml/2006/main">
              <a:rPr lang="om" altLang="ko-KR" sz="2800">
                <a:solidFill>
                  <a:srgbClr val="FF0000"/>
                </a:solidFill>
              </a:rPr>
              <a:t>utubaa duumessaa fi utubaa ibiddaa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Guyyaa Gooftaan utubaa duumessaatiin karaa isaanii akka isaan qajeelchu, halkan immoo utubaa ibiddaatiin ifa isaaniif kennuudhaan halkanis taʼe guyyaa akka imalan isaan dura in deema ture.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Ba’uu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b="1">
                <a:solidFill>
                  <a:schemeClr val="tx1">
                    <a:lumMod val="50000"/>
                    <a:lumOff val="50000"/>
                  </a:schemeClr>
                </a:solidFill>
              </a:rPr>
              <a:t>Lakk 19 Dubbii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400"/>
              <a:t>Israa’eloonni lafa goggogaa irratti galaana qoqqoodame keessa darbaa jiran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Achiis Museen harka isaa galaana irra diriirsee, halkan sana guutuu Waaqayyo qilleensa jabaa bahaatiin galaana sana duubatti ari'ee gara lafa gogaatti jijjiire. Bishaan qoodamee,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Ba’uu</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14: 1.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21. 21.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Musee fi Israa’eloonni karaa gara Kana’aan deemaa turanitti Galaana Diimaa wajjin wal argan.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Gibxiin Israaʼeloota deebisee isaan qabachuuf ariʼe.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Achiis, wanti dinqisiisaa taʼe tokko ni taʼe! Waaqayyo Galaanni Diimaan akka qoqqoodamuu fi Israa’eloonni lafa gogaa irra akka ce’an godhe.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Loltoonni Gibxii isaan ari'an, galaanni garuu ammas duubatti deebi'e, loltoonni Gibxii hundi galaana keessatti lola'an. Isaan keessaa tokkollee hin hafne.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om" altLang="ko-KR" sz="2800">
                <a:solidFill>
                  <a:schemeClr val="tx1">
                    <a:lumMod val="65000"/>
                    <a:lumOff val="35000"/>
                  </a:schemeClr>
                </a:solidFill>
              </a:rPr>
              <a:t>Fara’oon kana yommuu dhaga’u Museen isa sodaatee Masaraa Gibxii keessaa baqatee gammoojjii Midiyaan keessa jiraachuuf deeme.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Waaqayyo waan nu fayyise galateeffanna! Israaʼeloonni hundinuu gammachuu guddaadhaan faarfannaa gammachiisaa faarfatan.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600">
                <a:solidFill>
                  <a:schemeClr val="tx1">
                    <a:lumMod val="65000"/>
                    <a:lumOff val="35000"/>
                  </a:schemeClr>
                </a:solidFill>
              </a:rPr>
              <a:t>Waaqayyo Israaʼeloota haala abdii kutannaa keessa turan irraa oolche.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om" altLang="ko-KR" sz="3600">
                <a:solidFill>
                  <a:schemeClr val="tx1">
                    <a:lumMod val="65000"/>
                    <a:lumOff val="35000"/>
                  </a:schemeClr>
                </a:solidFill>
              </a:rPr>
              <a:t>Anillee sababa cubbuutiin du'uuf haala keessa ture, garuu Waaqayyo Yesusiin akka na fayyisuuf erge!</a:t>
            </a:r>
          </a:p>
          <a:p>
            <a:pPr xmlns:a="http://schemas.openxmlformats.org/drawingml/2006/main" algn="ctr"/>
            <a:r xmlns:a="http://schemas.openxmlformats.org/drawingml/2006/main">
              <a:rPr lang="om" altLang="ko-KR" sz="3600">
                <a:solidFill>
                  <a:schemeClr val="tx1">
                    <a:lumMod val="65000"/>
                    <a:lumOff val="35000"/>
                  </a:schemeClr>
                </a:solidFill>
              </a:rPr>
              <a:t>Waaqayyo du'a bara baraa irraa na oolche!</a:t>
            </a:r>
          </a:p>
          <a:p>
            <a:pPr xmlns:a="http://schemas.openxmlformats.org/drawingml/2006/main" algn="ctr"/>
            <a:r xmlns:a="http://schemas.openxmlformats.org/drawingml/2006/main">
              <a:rPr lang="om" altLang="ko-KR" sz="3600">
                <a:solidFill>
                  <a:schemeClr val="tx1">
                    <a:lumMod val="65000"/>
                    <a:lumOff val="35000"/>
                  </a:schemeClr>
                </a:solidFill>
              </a:rPr>
              <a:t>Yaa Abbaa Waaqayyoo baay'ee galatoomi!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200"/>
              <a:t>Waaqayyo ni?</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rgbClr val="C00000"/>
                </a:solidFill>
              </a:rPr>
              <a:t>Waaqa.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Waaqayyo fayyisaa keenya isa karaa ajaa'ibaatiin saba isaa fayyisa.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Israaʼeloonni Galaana Diimaa kan ceʼan akkamitti?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Waaqayyo doonii guddaa isaaniif erge.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Waaqayyo bishaan galaanaa irra haa deeman.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Waaqayyo Galaana Diimaa qoodee akka itti fufan godhe</a:t>
            </a:r>
          </a:p>
          <a:p>
            <a:r xmlns:a="http://schemas.openxmlformats.org/drawingml/2006/main">
              <a:rPr lang="om" altLang="ko-KR" sz="2800">
                <a:solidFill>
                  <a:schemeClr val="tx1">
                    <a:lumMod val="65000"/>
                    <a:lumOff val="35000"/>
                  </a:schemeClr>
                </a:solidFill>
              </a:rPr>
              <a:t>lafa goggogaa.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Waaqayyo galaana irra akka balali'an.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rgbClr val="FF0000"/>
                </a:solidFill>
              </a:rPr>
              <a:t>3 </a:t>
            </a:r>
            <a:r xmlns:a="http://schemas.openxmlformats.org/drawingml/2006/main">
              <a:rPr lang="om" altLang="ko-KR" sz="2800">
                <a:solidFill>
                  <a:srgbClr val="FF0000"/>
                </a:solidFill>
              </a:rPr>
              <a:t>Waaqayyo Galaana Diimaa qoodee akka itti fufan godhe</a:t>
            </a:r>
          </a:p>
          <a:p>
            <a:r xmlns:a="http://schemas.openxmlformats.org/drawingml/2006/main">
              <a:rPr lang="om" altLang="ko-KR" sz="2800">
                <a:solidFill>
                  <a:srgbClr val="FF0000"/>
                </a:solidFill>
              </a:rPr>
              <a:t>lafa goggogaa.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Achiis Museen harka isaa galaana irra diriirsee, halkan sana guutuu Waaqayyo qilleensa jabaa bahaatiin galaana sana duubatti ari'ee gara lafa gogaatti jijjiire. Bishaan qoodamee,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Ba’uu</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14: 1.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21. 21.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b="1">
                <a:solidFill>
                  <a:schemeClr val="tx1">
                    <a:lumMod val="50000"/>
                    <a:lumOff val="50000"/>
                  </a:schemeClr>
                </a:solidFill>
              </a:rPr>
              <a:t>Lakk 20 Dubbii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600"/>
              <a:t>Waaqa Foon Gadi Lakkise</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bg1">
                    <a:lumMod val="50000"/>
                  </a:schemeClr>
                </a:solidFill>
              </a:rPr>
              <a:t>"Gungumaa Israa'eloonni dhaga'eera. 'Yeroo dukkanaa'aa foon ni nyaattu, ganama immoo buddeen ni guutamtu. Sana booda ani Waaqayyo gooftaan keessan ta'uu koo in beektu' itti himaa."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Ba’uu</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16:12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Israa'eloonni gammoojjii keessatti nyaata tokkollee hin qaban turan. Achiis Musee fi Waaqayyo irratti gunguman.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Ergasii Gooftaan Museedhaan jedhe. “Nyaata samii irraa siif nan gadi dhiisa.”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Ganama lafa gammoojjii irratti citaa haphiin akka qorraa mul’ate.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om" altLang="ko-KR" sz="2800">
                <a:solidFill>
                  <a:schemeClr val="tx1">
                    <a:lumMod val="65000"/>
                    <a:lumOff val="35000"/>
                  </a:schemeClr>
                </a:solidFill>
              </a:rPr>
              <a:t>Museen waggaa 40 tiksee ta'ee kan jiraate yoo ta'u, dhumarratti waggaa 80 ta'e.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Galgala quuqama isaan irra dhufee kuftee buufata sana uwwise. Isaan walitti qabanii, nyaata bilcheessanii nyaatan. Gammoojjii keessattillee hin beela'an.</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600">
                <a:solidFill>
                  <a:schemeClr val="tx1">
                    <a:lumMod val="65000"/>
                    <a:lumOff val="35000"/>
                  </a:schemeClr>
                </a:solidFill>
              </a:rPr>
              <a:t>“Waaqayyoo galatoomi!” Musee fi sabni Israaʼel humna Waaqayyoo isa hundumaa dandaʼu dinqisiifataniiru.</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600">
                <a:solidFill>
                  <a:schemeClr val="tx1">
                    <a:lumMod val="65000"/>
                    <a:lumOff val="35000"/>
                  </a:schemeClr>
                </a:solidFill>
              </a:rPr>
              <a:t>Waaqayyo saba isaatiif nyaata guyyaa guyyaa karaa ajaa'ibaa fi humna isaa isa hundumaa danda'u gammoojjii bakka isaan tokkollee argachuu hin dandeenyetti illee ni dhiyeesse.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om" altLang="ko-KR" sz="3600">
                <a:solidFill>
                  <a:schemeClr val="tx1">
                    <a:lumMod val="65000"/>
                    <a:lumOff val="35000"/>
                  </a:schemeClr>
                </a:solidFill>
              </a:rPr>
              <a:t>Waaqayyo karaa isaa isa dinqisiisaa ta’een amanamummaadhaan wantoota nu barbaachisu akka nuuf dhiyeessu ni amanna.</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200"/>
              <a:t>Waaqayyo ni?</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rgbClr val="C00000"/>
                </a:solidFill>
              </a:rPr>
              <a:t>Waaqa..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Inni Waaqa ajaa'ibaa waan nu barbaachisu dursee beekuu fi karaa isaa ajaa'ibsiisaa isaaniif dhiyeessudha.</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Waaqayyo saba isaa beela’eef maal qopheesse?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Mannaa fi Quwaana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Daabboo fi Aannani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Foonii fi Bishaan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Ruuzii fi Shorbaa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rgbClr val="FF0000"/>
                </a:solidFill>
              </a:rPr>
              <a:t>1 </a:t>
            </a:r>
            <a:r xmlns:a="http://schemas.openxmlformats.org/drawingml/2006/main">
              <a:rPr lang="om" altLang="ko-KR" sz="2800">
                <a:solidFill>
                  <a:srgbClr val="FF0000"/>
                </a:solidFill>
              </a:rPr>
              <a:t>Mannaa fi Quwaana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bg1">
                    <a:lumMod val="50000"/>
                  </a:schemeClr>
                </a:solidFill>
              </a:rPr>
              <a:t>"Gungumaa Israa'eloonni dhaga'eera. 'Yeroo dukkanaa'aa foon ni nyaattu, ganama immoo buddeen ni guutamtu. Sana booda ani Waaqayyo gooftaan keessan ta'uu koo in beektu' itti himaa."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Ba’uu</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16:12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om" altLang="ko-KR" b="1">
                <a:solidFill>
                  <a:schemeClr val="tx1">
                    <a:lumMod val="50000"/>
                    <a:lumOff val="50000"/>
                  </a:schemeClr>
                </a:solidFill>
              </a:rPr>
              <a:t>Lakki.</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21 Dubbii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om" altLang="ko-KR" sz="4000"/>
              <a:t>Abboommii Kurnan</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om" altLang="ko-KR" sz="3600">
                <a:solidFill>
                  <a:schemeClr val="tx1">
                    <a:lumMod val="65000"/>
                    <a:lumOff val="35000"/>
                  </a:schemeClr>
                </a:solidFill>
              </a:rPr>
              <a:t>Museen osoo hin nyaatin guyyaa afurtamaa fi halkan afurtama Waaqayyoo wajjin achi ture</a:t>
            </a:r>
          </a:p>
          <a:p>
            <a:r xmlns:a="http://schemas.openxmlformats.org/drawingml/2006/main">
              <a:rPr lang="om" altLang="ko-KR" sz="3600">
                <a:solidFill>
                  <a:schemeClr val="tx1">
                    <a:lumMod val="65000"/>
                    <a:lumOff val="35000"/>
                  </a:schemeClr>
                </a:solidFill>
              </a:rPr>
              <a:t>daabboo ykn bishaan dhugaatii. Innis gabatee irratti jechoota kakuu--Abboommii Kurnan barreesse.</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om" altLang="ko-KR" sz="2800">
                <a:solidFill>
                  <a:schemeClr val="tx1">
                    <a:lumMod val="65000"/>
                    <a:lumOff val="35000"/>
                  </a:schemeClr>
                </a:solidFill>
              </a:rPr>
              <a:t>Ba’uu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om" altLang="ko-KR" sz="2800">
                <a:solidFill>
                  <a:schemeClr val="tx1">
                    <a:lumMod val="65000"/>
                    <a:lumOff val="35000"/>
                  </a:schemeClr>
                </a:solidFill>
              </a:rPr>
              <a:t>Sabni Israa'el gaara Horeeb(Tulluu Siinaa) ga'e. Ulfinni Waaqayyoo Gooftaa Mont Sinai (Tulluu Horeb) irratti guutuu ture.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om" altLang="ko-KR" sz="2800">
                <a:solidFill>
                  <a:schemeClr val="tx1">
                    <a:lumMod val="65000"/>
                    <a:lumOff val="35000"/>
                  </a:schemeClr>
                </a:solidFill>
              </a:rPr>
              <a:t>Waaqayyo Museedhaan, “Tulluu irra gara kootti ol ba’i” jedheen. Museen gaara Waaqayyoo irra ol ba'e.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om" altLang="ko-KR" sz="2800">
                <a:solidFill>
                  <a:schemeClr val="tx1">
                    <a:lumMod val="65000"/>
                    <a:lumOff val="35000"/>
                  </a:schemeClr>
                </a:solidFill>
              </a:rPr>
              <a:t>Gaaf tokko Waaqayyo bosona gubaa jiru keessa itti waamee akkas jedhe. “Ani saba koo Israa’eloota Gibxii keessaa oolchuuf gara Fara’oon si erga.”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om" altLang="ko-KR" sz="2800">
                <a:solidFill>
                  <a:schemeClr val="tx1">
                    <a:lumMod val="65000"/>
                    <a:lumOff val="35000"/>
                  </a:schemeClr>
                </a:solidFill>
              </a:rPr>
              <a:t>Waaqayyo gooftaan gaara Hooreeb irratti wal arge.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om" altLang="ko-KR" sz="2800">
                <a:solidFill>
                  <a:schemeClr val="tx1">
                    <a:lumMod val="65000"/>
                    <a:lumOff val="35000"/>
                  </a:schemeClr>
                </a:solidFill>
              </a:rPr>
              <a:t>Waaqayyo gabatee dhagaa Museef kenne. Waaqayyo Israa'eloonni akka eeganiif seeraa fi abboommii irratti barreesse-Abboommii Kurnan.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om" altLang="ko-KR" sz="2600">
                <a:solidFill>
                  <a:schemeClr val="tx1">
                    <a:lumMod val="65000"/>
                    <a:lumOff val="35000"/>
                  </a:schemeClr>
                </a:solidFill>
              </a:rPr>
              <a:t>“Yaa Gooftaa seera nuuf kenniteef galatoomi.”</a:t>
            </a:r>
          </a:p>
          <a:p>
            <a:r xmlns:a="http://schemas.openxmlformats.org/drawingml/2006/main">
              <a:rPr lang="om" altLang="ko-KR" sz="2600">
                <a:solidFill>
                  <a:schemeClr val="tx1">
                    <a:lumMod val="65000"/>
                    <a:lumOff val="35000"/>
                  </a:schemeClr>
                </a:solidFill>
              </a:rPr>
              <a:t>Museen, “Abboommiiwwan kurnan gatii guddaa qaban kana nan oolcha, nan barsiisa” jedhee yaade.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om" altLang="ko-KR" sz="3200">
                <a:solidFill>
                  <a:schemeClr val="tx1">
                    <a:lumMod val="65000"/>
                    <a:lumOff val="35000"/>
                  </a:schemeClr>
                </a:solidFill>
              </a:rPr>
              <a:t>Abboommiin Kurnan dambii gati jabeessa Waaqayyo jireenya keenyaaf kennedha.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om" altLang="ko-KR" sz="3200">
                <a:solidFill>
                  <a:schemeClr val="tx1">
                    <a:lumMod val="65000"/>
                    <a:lumOff val="35000"/>
                  </a:schemeClr>
                </a:solidFill>
              </a:rPr>
              <a:t>Seera Waaqayyoo yommuu ajajamnu Waaqayyo jireenya keenyatti ni gammada.</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om" altLang="ko-KR" sz="3200"/>
              <a:t>Waaqa?</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om" altLang="ko-KR" sz="3600">
                <a:solidFill>
                  <a:srgbClr val="C00000"/>
                </a:solidFill>
              </a:rPr>
              <a:t>Waaqa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om" altLang="ko-KR" sz="3600">
                <a:solidFill>
                  <a:schemeClr val="tx1">
                    <a:lumMod val="65000"/>
                    <a:lumOff val="35000"/>
                  </a:schemeClr>
                </a:solidFill>
              </a:rPr>
              <a:t>Waaqayyo seerotaa fi abboommii kurnan nuuf kenneera.</a:t>
            </a:r>
          </a:p>
          <a:p>
            <a:endParaRPr lang="en-US" altLang="ko-KR" sz="3600">
              <a:solidFill>
                <a:schemeClr val="tx1">
                  <a:lumMod val="65000"/>
                  <a:lumOff val="35000"/>
                </a:schemeClr>
              </a:solidFill>
            </a:endParaRPr>
          </a:p>
          <a:p>
            <a:r xmlns:a="http://schemas.openxmlformats.org/drawingml/2006/main">
              <a:rPr lang="om" altLang="ko-KR" sz="3600">
                <a:solidFill>
                  <a:schemeClr val="tx1">
                    <a:lumMod val="65000"/>
                    <a:lumOff val="35000"/>
                  </a:schemeClr>
                </a:solidFill>
              </a:rPr>
              <a:t>Waaqayyo karaa seeraa fi abboommii kanaan of nutti beeksise.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om" altLang="ko-KR" sz="3200">
                <a:solidFill>
                  <a:schemeClr val="tx1">
                    <a:lumMod val="65000"/>
                    <a:lumOff val="35000"/>
                  </a:schemeClr>
                </a:solidFill>
              </a:rPr>
              <a:t>Waaqayyo Abboommii Kurnan eessatti barreesse?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Gabatee mukaa</a:t>
            </a:r>
            <a:r xmlns:a="http://schemas.openxmlformats.org/drawingml/2006/main">
              <a:rPr lang="om"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Dhoqqee</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tablet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Waraqaa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Gabatee dhagaa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om" altLang="en-US" sz="2800">
                <a:solidFill>
                  <a:srgbClr val="FF0000"/>
                </a:solidFill>
              </a:rPr>
              <a:t>4 </a:t>
            </a:r>
            <a:r xmlns:a="http://schemas.openxmlformats.org/drawingml/2006/main">
              <a:rPr lang="om" altLang="ko-KR" sz="2800">
                <a:solidFill>
                  <a:srgbClr val="FF0000"/>
                </a:solidFill>
              </a:rPr>
              <a:t>Gabatee dhagaa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om" altLang="ko-KR" sz="3600">
                <a:solidFill>
                  <a:schemeClr val="tx1">
                    <a:lumMod val="65000"/>
                    <a:lumOff val="35000"/>
                  </a:schemeClr>
                </a:solidFill>
              </a:rPr>
              <a:t>Museen osoo hin nyaatin guyyaa afurtamaa fi halkan afurtama Waaqayyoo wajjin achi ture</a:t>
            </a:r>
          </a:p>
          <a:p>
            <a:r xmlns:a="http://schemas.openxmlformats.org/drawingml/2006/main">
              <a:rPr lang="om" altLang="ko-KR" sz="3600">
                <a:solidFill>
                  <a:schemeClr val="tx1">
                    <a:lumMod val="65000"/>
                    <a:lumOff val="35000"/>
                  </a:schemeClr>
                </a:solidFill>
              </a:rPr>
              <a:t>daabboo ykn bishaan dhugaatii. Innis gabatee irratti jechoota kakuu--Abboommii Kurnan barreesse.</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om" altLang="ko-KR" sz="2800">
                <a:solidFill>
                  <a:schemeClr val="tx1">
                    <a:lumMod val="65000"/>
                    <a:lumOff val="35000"/>
                  </a:schemeClr>
                </a:solidFill>
              </a:rPr>
              <a:t>Ba’uu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b="1">
                <a:solidFill>
                  <a:schemeClr val="tx1">
                    <a:lumMod val="50000"/>
                    <a:lumOff val="50000"/>
                  </a:schemeClr>
                </a:solidFill>
              </a:rPr>
              <a:t>Lakk 22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400"/>
              <a:t>Re'ee Warqee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bg1">
                    <a:lumMod val="50000"/>
                  </a:schemeClr>
                </a:solidFill>
              </a:rPr>
              <a:t>Waan isaan itti kennan fudhatee waaqa tolfamaa bocaan gatame godhe</a:t>
            </a:r>
          </a:p>
          <a:p>
            <a:r xmlns:a="http://schemas.openxmlformats.org/drawingml/2006/main">
              <a:rPr lang="om" altLang="ko-KR" sz="3600">
                <a:solidFill>
                  <a:schemeClr val="bg1">
                    <a:lumMod val="50000"/>
                  </a:schemeClr>
                </a:solidFill>
              </a:rPr>
              <a:t>kan re’ee tokkoo, meeshaadhaan fashion gochuudhaan. Achiis, "Yaa Israa'el, waaqolii kee warra Gibxii keessaa si baasan kun" jedhaniin.</a:t>
            </a:r>
          </a:p>
          <a:p>
            <a:r xmlns:a="http://schemas.openxmlformats.org/drawingml/2006/main">
              <a:rPr lang="om"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Ba’uu</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32:4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Museen yeroo dheeraaf Gaara irraa yeroo hin buune tasgabbii dhabuun isaanitti dhaga'ame. “Musee dhiisee waaqa keenya akka nu geggeessu nu barbaachisa.”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om" altLang="ko-KR" sz="2600">
                <a:solidFill>
                  <a:schemeClr val="tx1">
                    <a:lumMod val="65000"/>
                    <a:lumOff val="35000"/>
                  </a:schemeClr>
                </a:solidFill>
              </a:rPr>
              <a:t>Museen saba isaa oolchuuf gara Gibxiitti deebi'e Israa'eloonni ulee Waaqayyo isaaf kenne qabatanii turan.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Kanaaf, re’ee warqee tolchanii akka isaan geggeessuuf waaqa isaanii ta’anii sagadan.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Museen inni Abboommii Kurnan qabate gadi bu'aa ture akkasitti aare.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Waaqayyo aariidhaan isaan irratti aare. “Ani isaan nan balleessa. Sana booda saba guddaa si godha.”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600">
                <a:solidFill>
                  <a:schemeClr val="tx1">
                    <a:lumMod val="65000"/>
                    <a:lumOff val="35000"/>
                  </a:schemeClr>
                </a:solidFill>
              </a:rPr>
              <a:t>Garuu, Museen Waaqayyo cimsee dhiifama akka isaaniif godhu kadhate. Waaqayyo kadhannaa Musee dhaga'ee dhiifama isaaniif godhe.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Kan har'aa</a:t>
            </a:r>
            <a:r xmlns:a="http://schemas.openxmlformats.org/drawingml/2006/main">
              <a:rPr lang="om" altLang="en-US" sz="4000">
                <a:solidFill>
                  <a:srgbClr val="FF0000"/>
                </a:solidFill>
              </a:rPr>
              <a:t> </a:t>
            </a:r>
            <a:r xmlns:a="http://schemas.openxmlformats.org/drawingml/2006/main">
              <a:rPr lang="om" altLang="ko-KR" sz="4000">
                <a:solidFill>
                  <a:srgbClr val="FF0000"/>
                </a:solidFill>
              </a:rPr>
              <a:t>Barumsa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600">
                <a:solidFill>
                  <a:schemeClr val="tx1">
                    <a:lumMod val="65000"/>
                    <a:lumOff val="35000"/>
                  </a:schemeClr>
                </a:solidFill>
              </a:rPr>
              <a:t>Wanti Waaqayyo baay’ee jibbu isa dhiisanii waaqa biraa waaqeffachuudha.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om" altLang="ko-KR" sz="3600">
                <a:solidFill>
                  <a:schemeClr val="tx1">
                    <a:lumMod val="65000"/>
                    <a:lumOff val="35000"/>
                  </a:schemeClr>
                </a:solidFill>
              </a:rPr>
              <a:t>Gatii kamiinuu waaqa tolfamaa tokko illee ofii keetiif hin tolchin.</a:t>
            </a:r>
          </a:p>
          <a:p>
            <a:pPr xmlns:a="http://schemas.openxmlformats.org/drawingml/2006/main" algn="ctr"/>
            <a:r xmlns:a="http://schemas.openxmlformats.org/drawingml/2006/main">
              <a:rPr lang="om" altLang="ko-KR" sz="3600">
                <a:solidFill>
                  <a:schemeClr val="tx1">
                    <a:lumMod val="65000"/>
                    <a:lumOff val="35000"/>
                  </a:schemeClr>
                </a:solidFill>
              </a:rPr>
              <a:t>Waan fedhe haa ta’u, isaan duratti sagaduudhaan isaan hin sagadne.</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200">
                <a:solidFill>
                  <a:srgbClr val="FF0000"/>
                </a:solidFill>
              </a:rPr>
              <a:t>Waaqa?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rgbClr val="C00000"/>
                </a:solidFill>
              </a:rPr>
              <a:t>Waaqa…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Waaqayyo isa caalaa waaqa tolfamaa waaqeffachuu ni jibba.</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Israaʼeloonni cubbuu hojjechuuf waaqa tolfamaa akkamii hojjetan?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Warqee</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Joobira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Re'ee Warqee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Re’ee Meetii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Meetii</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Joobira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rgbClr val="FF0000"/>
                </a:solidFill>
              </a:rPr>
              <a:t>2 </a:t>
            </a:r>
            <a:r xmlns:a="http://schemas.openxmlformats.org/drawingml/2006/main">
              <a:rPr lang="om" altLang="ko-KR" sz="2800">
                <a:solidFill>
                  <a:srgbClr val="FF0000"/>
                </a:solidFill>
              </a:rPr>
              <a:t>Re'ee Warqee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bg1">
                    <a:lumMod val="50000"/>
                  </a:schemeClr>
                </a:solidFill>
              </a:rPr>
              <a:t>Waan isaan itti kennan fudhatee waaqa tolfamaa bocaan gatame godhe</a:t>
            </a:r>
          </a:p>
          <a:p>
            <a:r xmlns:a="http://schemas.openxmlformats.org/drawingml/2006/main">
              <a:rPr lang="om" altLang="ko-KR" sz="3600">
                <a:solidFill>
                  <a:schemeClr val="bg1">
                    <a:lumMod val="50000"/>
                  </a:schemeClr>
                </a:solidFill>
              </a:rPr>
              <a:t>kan re’ee tokkoo, meeshaadhaan fashion gochuudhaan. Achiis, "Yaa Israa'el, waaqolii kee warra Gibxii keessaa si baasan kun" jedhaniin.</a:t>
            </a:r>
          </a:p>
          <a:p>
            <a:r xmlns:a="http://schemas.openxmlformats.org/drawingml/2006/main">
              <a:rPr lang="om"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Ba’uu</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32:4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b="1">
                <a:solidFill>
                  <a:schemeClr val="tx1">
                    <a:lumMod val="50000"/>
                    <a:lumOff val="50000"/>
                  </a:schemeClr>
                </a:solidFill>
              </a:rPr>
              <a:t>Lakk 23 Dubbii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400"/>
              <a:t>Mana Waaqayyoo (Godoo) Gammoojjii keessatti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bg1">
                    <a:lumMod val="50000"/>
                  </a:schemeClr>
                </a:solidFill>
              </a:rPr>
              <a:t>Guyyaa Godoo Qulqullaa'aan, Dunkaana Dhugaa Ba'umsaa dhaabametti duumessi isa haguugee ture. Galgalaa kaasee hanga ganamaatti duumessi godoo qulqullaaʼaa gubbaa jiru ibidda fakkaata ture.</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Lakkoofsa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9:15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om" altLang="ko-KR" sz="3200">
                <a:solidFill>
                  <a:schemeClr val="tx1">
                    <a:lumMod val="65000"/>
                    <a:lumOff val="35000"/>
                  </a:schemeClr>
                </a:solidFill>
              </a:rPr>
              <a:t>Waaqayyo Musee waggaa 80 yeroo turetti geggeessaa Israa’eloota godhee waame.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om" altLang="ko-KR" sz="3200">
                <a:solidFill>
                  <a:schemeClr val="tx1">
                    <a:lumMod val="65000"/>
                    <a:lumOff val="35000"/>
                  </a:schemeClr>
                </a:solidFill>
              </a:rPr>
              <a:t>Karoorri Waaqayyoo kan keenya irraa adda, garuu karoorri isaa yeroo hundumaa guutuudha.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om" altLang="ko-KR" sz="3200">
                <a:solidFill>
                  <a:schemeClr val="tx1">
                    <a:lumMod val="65000"/>
                    <a:lumOff val="35000"/>
                  </a:schemeClr>
                </a:solidFill>
              </a:rPr>
              <a:t>Karoorri Waaqayyoo mudaa kan hin qabne ta'uu isaa amanuu qabna, isa irratti hirkachuu qabna.</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Waaqayyo Museedhaan Godoo Qulqullaa'aa-Mana Waaqayyoo akka godhu jedhe.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Waaqayyo waa'ee Godoo Qulqullaa'aa-boca isaa fi wantoota isaaf qophaa'uu qaban hundumaa hime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Akkasumas Waaqayyo yeroo Godoo Qulqullaa'aa keessatti Waaqayyoon waaqeffatan barruu hundumaa akkamitti akka itti fayyadaman isaan beeksise.</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Musee fi sabni Israa’el akka qajeelfama Waaqayyootti Godoo Qulqullaa’aa-Mana Waaqayyoo- godhan.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600">
                <a:solidFill>
                  <a:schemeClr val="tx1">
                    <a:lumMod val="65000"/>
                    <a:lumOff val="35000"/>
                  </a:schemeClr>
                </a:solidFill>
              </a:rPr>
              <a:t>Guyyaa godoo qulqullaa'aan dhaabate duumessi ulfina Waaqayyoo argisiisu isa haguugee ture. Godoo qulqullaaʼaan Waaqayyo Israaʼeloota wajjin akka taʼe kan argisiisu ture.</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600">
                <a:solidFill>
                  <a:schemeClr val="tx1">
                    <a:lumMod val="65000"/>
                    <a:lumOff val="35000"/>
                  </a:schemeClr>
                </a:solidFill>
              </a:rPr>
              <a:t>Waaqayyo Israa'eloonni godoo qulqullaa'aa-mana Waaqayyoo akka godhan, godoo qulqullaa'aa giddu galeessa isaanii godhatanii akka jiraatan godhe.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om" altLang="ko-KR" sz="3600">
                <a:solidFill>
                  <a:schemeClr val="tx1">
                    <a:lumMod val="65000"/>
                    <a:lumOff val="35000"/>
                  </a:schemeClr>
                </a:solidFill>
              </a:rPr>
              <a:t>Waaqayyoon wiirtuu sammuu fi jireenya keenyaa ta'ee wajjin jiraachuu qabna.</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200">
                <a:solidFill>
                  <a:srgbClr val="FF0000"/>
                </a:solidFill>
              </a:rPr>
              <a:t>Waaqa?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rgbClr val="C00000"/>
                </a:solidFill>
              </a:rPr>
              <a:t>Waaqa..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Waaqayyo nu waliin jiraata, nu waliin deema, nu geggeessa, nu waliin dubbata.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Waaqayyo Israaʼeloonni maal akka hojjetan heyyame?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Re'ee Warqee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Abboommii Kudhan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Masaraa mootummaa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Godoo Qulqullaa'aa-Mana Waaqayyoo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rgbClr val="FF0000"/>
                </a:solidFill>
              </a:rPr>
              <a:t>4 </a:t>
            </a:r>
            <a:r xmlns:a="http://schemas.openxmlformats.org/drawingml/2006/main">
              <a:rPr lang="om" altLang="ko-KR" sz="2800">
                <a:solidFill>
                  <a:srgbClr val="FF0000"/>
                </a:solidFill>
              </a:rPr>
              <a:t>Godoo Qulqullaa'aa-Mana Waaqayyoo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bg1">
                    <a:lumMod val="50000"/>
                  </a:schemeClr>
                </a:solidFill>
              </a:rPr>
              <a:t>Guyyaa Godoo Qulqullaa'aan, Dunkaana Dhugaa Ba'umsaa dhaabametti duumessi isa haguugee ture. Galgalaa kaasee hanga ganamaatti duumessi godoo qulqullaaʼaa gubbaa jiru ibidda fakkaata ture.</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Lakkoofsa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9:15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b="1">
                <a:solidFill>
                  <a:schemeClr val="tx1">
                    <a:lumMod val="50000"/>
                    <a:lumOff val="50000"/>
                  </a:schemeClr>
                </a:solidFill>
              </a:rPr>
              <a:t>Lakk.24</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Icha</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jecha</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kan</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Waaqa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400"/>
              <a:t>Jerikoo diigamte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om" altLang="ko-KR" sz="3200"/>
              <a:t>Waaqayyo ni?</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om" altLang="ko-KR" sz="3600">
                <a:solidFill>
                  <a:srgbClr val="C00000"/>
                </a:solidFill>
              </a:rPr>
              <a:t>Waaqa..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om" altLang="ko-KR" sz="3600">
                <a:solidFill>
                  <a:schemeClr val="tx1">
                    <a:lumMod val="65000"/>
                    <a:lumOff val="35000"/>
                  </a:schemeClr>
                </a:solidFill>
              </a:rPr>
              <a:t>Waaqayyo karoora isaa isa mudaa hin qabneen nu geggeessa. Karoora Waaqayyoo keessatti dogongorri hin jiru.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Yeroo torbaffaatti luboonni xurumbaa yommuu dhageessisan, Iyaasuun, "Iyyaa! Waaqayyo magaalattii isiniif kenneera!"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Iyaasuu</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6:16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Israaʼeloonni gara biyya abdachiifamtetti galuu barbaadan. Garuu Yerikoo isheen masaraa guddaa turte, karaa isaanii cufte.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Waaqayyo Iyaasuu isa geggeessaa isaanii tureen akkamitti Yeriko akka balleessu itti hime.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Sabni Israa’el akka qajeelfama Waaqayyootti guyyaa torbaaf dallaa Yerikootti naanna’aniiru.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Guyyaa jaʼaaf, guyyaa tokkoon tokkoon isaanii yeroo tokkoof dallaa sanatti utuu naannaʼan, Yerikoon inchii tokkollee hin sochoone.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Guyyaa torbaffaatti si’a torba itti naanna’an. Yeroo torbaffaa irratti sagalee guddaa dhageessisan, dallaan gadi jige.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200">
                <a:solidFill>
                  <a:schemeClr val="tx1">
                    <a:lumMod val="65000"/>
                    <a:lumOff val="35000"/>
                  </a:schemeClr>
                </a:solidFill>
              </a:rPr>
              <a:t>Israa’eloonni humna ofii isaaniitiin Yerikoo balleessuu hin dandeenye. Waaqayyo garuu humna ofii isaatiin Yerikoo isaanif balleesse.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om" altLang="ko-KR" sz="3200">
                <a:solidFill>
                  <a:schemeClr val="tx1">
                    <a:lumMod val="65000"/>
                    <a:lumOff val="35000"/>
                  </a:schemeClr>
                </a:solidFill>
              </a:rPr>
              <a:t>Israa’eloonni injifannoo kana injifannoo Waaqayyoof abboomamuudhaan argataniiru.</a:t>
            </a:r>
          </a:p>
          <a:p>
            <a:pPr xmlns:a="http://schemas.openxmlformats.org/drawingml/2006/main" algn="ctr"/>
            <a:r xmlns:a="http://schemas.openxmlformats.org/drawingml/2006/main">
              <a:rPr lang="om" altLang="ko-KR" sz="3200">
                <a:solidFill>
                  <a:schemeClr val="tx1">
                    <a:lumMod val="65000"/>
                    <a:lumOff val="35000"/>
                  </a:schemeClr>
                </a:solidFill>
              </a:rPr>
              <a:t>Jireenya keenya Waaqayyoof abboomamnee haa jiraannu.</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om" altLang="ko-KR" sz="3200">
                <a:solidFill>
                  <a:schemeClr val="tx1">
                    <a:lumMod val="65000"/>
                    <a:lumOff val="35000"/>
                  </a:schemeClr>
                </a:solidFill>
              </a:rPr>
              <a:t>Waaqayyoon akka injifannu nu godheef galata haa galchinu!</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3200"/>
              <a:t>Waaqa?</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rgbClr val="C00000"/>
                </a:solidFill>
              </a:rPr>
              <a:t>Waaqa..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Waaqayyo Humna isaa isa guddaadhaan saba isaatiif injifannoo kenna.</a:t>
            </a:r>
          </a:p>
          <a:p>
            <a:endParaRPr lang="en-US" altLang="ko-KR" sz="3600">
              <a:solidFill>
                <a:schemeClr val="tx1">
                  <a:lumMod val="65000"/>
                  <a:lumOff val="35000"/>
                </a:schemeClr>
              </a:solidFill>
            </a:endParaRPr>
          </a:p>
          <a:p>
            <a:r xmlns:a="http://schemas.openxmlformats.org/drawingml/2006/main">
              <a:rPr lang="om" altLang="ko-KR" sz="3600">
                <a:solidFill>
                  <a:schemeClr val="tx1">
                    <a:lumMod val="65000"/>
                    <a:lumOff val="35000"/>
                  </a:schemeClr>
                </a:solidFill>
              </a:rPr>
              <a:t>Inni Waaqa Injifannooti!</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Waaqayyo Iyaasuun Yerikoo akka balleessu maal ajaje?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Guyyaa torbaaf Yerikootti dhagaa darbadhaa.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Yerikootiif guyyaa torba kadhadhu.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Yerikoof guyyaa torba faarfadhaa.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2800">
                <a:solidFill>
                  <a:schemeClr val="tx1">
                    <a:lumMod val="65000"/>
                    <a:lumOff val="35000"/>
                  </a:schemeClr>
                </a:solidFill>
              </a:rPr>
              <a:t>4 Dallaa Yerikoo guyyaa torbaa fi sa’aatii</a:t>
            </a:r>
          </a:p>
          <a:p>
            <a:r xmlns:a="http://schemas.openxmlformats.org/drawingml/2006/main">
              <a:rPr lang="om" altLang="ko-KR" sz="2800">
                <a:solidFill>
                  <a:schemeClr val="tx1">
                    <a:lumMod val="65000"/>
                    <a:lumOff val="35000"/>
                  </a:schemeClr>
                </a:solidFill>
              </a:rPr>
              <a:t>guyyaa dhumaa iyya guddaa kenni.</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en-US" sz="2800">
                <a:solidFill>
                  <a:srgbClr val="FF0000"/>
                </a:solidFill>
              </a:rPr>
              <a:t>4 </a:t>
            </a:r>
            <a:r xmlns:a="http://schemas.openxmlformats.org/drawingml/2006/main">
              <a:rPr lang="om" altLang="ko-KR" sz="2800">
                <a:solidFill>
                  <a:srgbClr val="FF0000"/>
                </a:solidFill>
              </a:rPr>
              <a:t>Dallaa Yerikoo guyyaa torbaa fi sa’aatii</a:t>
            </a:r>
          </a:p>
          <a:p>
            <a:r xmlns:a="http://schemas.openxmlformats.org/drawingml/2006/main">
              <a:rPr lang="om" altLang="ko-KR" sz="2800">
                <a:solidFill>
                  <a:srgbClr val="FF0000"/>
                </a:solidFill>
              </a:rPr>
              <a:t>guyyaa dhumaa iyya guddaa kenni.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om" altLang="ko-KR" sz="3600">
                <a:solidFill>
                  <a:schemeClr val="tx1">
                    <a:lumMod val="65000"/>
                    <a:lumOff val="35000"/>
                  </a:schemeClr>
                </a:solidFill>
              </a:rPr>
              <a:t>Yeroo torbaffaatti luboonni xurumbaa yommuu dhageessisan, Iyaasuun, "Iyyaa! Waaqayyo magaalattii isiniif kenneera!"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om" altLang="ko-KR" sz="2800">
                <a:solidFill>
                  <a:schemeClr val="tx1">
                    <a:lumMod val="65000"/>
                    <a:lumOff val="35000"/>
                  </a:schemeClr>
                </a:solidFill>
              </a:rPr>
              <a:t>Iyaasuu</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6:16 irratti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